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ED07B2F-9C39-457F-B3A9-BD87A691D15E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8FD606-53C6-4F1C-B8A7-4285358366E5}" type="slidenum">
              <a:rPr lang="hr-HR" smtClean="0"/>
              <a:t>‹Nr.›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914400" y="836713"/>
            <a:ext cx="7315200" cy="1368152"/>
          </a:xfrm>
        </p:spPr>
        <p:txBody>
          <a:bodyPr>
            <a:normAutofit/>
          </a:bodyPr>
          <a:lstStyle/>
          <a:p>
            <a:pPr algn="ctr"/>
            <a:r>
              <a:rPr lang="de-AT" sz="2800" dirty="0" err="1" smtClean="0"/>
              <a:t>Socijalni</a:t>
            </a:r>
            <a:r>
              <a:rPr lang="de-AT" sz="2800" dirty="0" smtClean="0"/>
              <a:t> </a:t>
            </a:r>
            <a:r>
              <a:rPr lang="de-AT" sz="2800" dirty="0" err="1" smtClean="0"/>
              <a:t>polo</a:t>
            </a:r>
            <a:r>
              <a:rPr lang="hr-HR" sz="2800" dirty="0" err="1" smtClean="0"/>
              <a:t>žaj</a:t>
            </a:r>
            <a:r>
              <a:rPr lang="hr-HR" sz="2800" dirty="0" smtClean="0"/>
              <a:t> žene u hrvatskim poslovicama</a:t>
            </a:r>
            <a:endParaRPr lang="hr-HR" sz="28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914400" y="3284984"/>
            <a:ext cx="7315200" cy="3026178"/>
          </a:xfrm>
        </p:spPr>
        <p:txBody>
          <a:bodyPr/>
          <a:lstStyle/>
          <a:p>
            <a:pPr algn="ctr"/>
            <a:r>
              <a:rPr lang="hr-HR" dirty="0" smtClean="0"/>
              <a:t>Diplomski rad</a:t>
            </a:r>
          </a:p>
          <a:p>
            <a:pPr algn="ctr"/>
            <a:r>
              <a:rPr lang="hr-HR" dirty="0" smtClean="0"/>
              <a:t>Ivana Krklec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sz="2000" dirty="0" err="1" smtClean="0"/>
              <a:t>Begutachter</a:t>
            </a:r>
            <a:r>
              <a:rPr lang="hr-HR" sz="2000" dirty="0" smtClean="0"/>
              <a:t>: </a:t>
            </a:r>
            <a:r>
              <a:rPr lang="hr-HR" sz="2000" dirty="0" err="1" smtClean="0"/>
              <a:t>O.Univ</a:t>
            </a:r>
            <a:r>
              <a:rPr lang="hr-HR" sz="2000" dirty="0" smtClean="0"/>
              <a:t>.-Prof.Mag.Dr.phil. Branko </a:t>
            </a:r>
            <a:r>
              <a:rPr lang="hr-HR" sz="2000" dirty="0" err="1" smtClean="0"/>
              <a:t>Tošović</a:t>
            </a:r>
            <a:endParaRPr lang="hr-HR" sz="2000" dirty="0" smtClean="0"/>
          </a:p>
          <a:p>
            <a:r>
              <a:rPr lang="hr-HR" sz="2000" dirty="0" smtClean="0"/>
              <a:t>Institut f</a:t>
            </a:r>
            <a:r>
              <a:rPr lang="de-AT" sz="2000" dirty="0" err="1" smtClean="0"/>
              <a:t>ür</a:t>
            </a:r>
            <a:r>
              <a:rPr lang="de-AT" sz="2000" dirty="0" smtClean="0"/>
              <a:t> Slawistik</a:t>
            </a:r>
          </a:p>
          <a:p>
            <a:r>
              <a:rPr lang="de-AT" sz="2000" dirty="0" smtClean="0"/>
              <a:t>Graz, am 14.10.2013</a:t>
            </a:r>
            <a:endParaRPr lang="hr-HR" sz="2000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90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980729"/>
            <a:ext cx="7315200" cy="93610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Prevođenje poslovica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852936"/>
            <a:ext cx="7315200" cy="345822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err="1" smtClean="0"/>
              <a:t>Kontrastiranje</a:t>
            </a:r>
            <a:r>
              <a:rPr lang="hr-HR" dirty="0" smtClean="0"/>
              <a:t> poslovica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Podudarnost u izrazu, sadržaju i konceptu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Podudarnost u sadržaju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Isti sadržaj, ali različiti leksički izraz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Poslovica karakteristična samo za jedan jezik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34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412777"/>
            <a:ext cx="7315200" cy="2952328"/>
          </a:xfrm>
        </p:spPr>
        <p:txBody>
          <a:bodyPr>
            <a:normAutofit/>
          </a:bodyPr>
          <a:lstStyle/>
          <a:p>
            <a:r>
              <a:rPr lang="hr-HR" sz="4000" dirty="0" smtClean="0"/>
              <a:t>Hvala na pažnji!</a:t>
            </a:r>
            <a:br>
              <a:rPr lang="hr-HR" sz="4000" dirty="0" smtClean="0"/>
            </a:b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 smtClean="0"/>
              <a:t>Danke f</a:t>
            </a:r>
            <a:r>
              <a:rPr lang="de-AT" sz="4000" dirty="0" err="1" smtClean="0"/>
              <a:t>ür</a:t>
            </a:r>
            <a:r>
              <a:rPr lang="de-AT" sz="4000" dirty="0" smtClean="0"/>
              <a:t> die Aufmerksamkeit!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14208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836713"/>
            <a:ext cx="7315200" cy="93610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Struktura diplomskog rada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420888"/>
            <a:ext cx="7315200" cy="288032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Teorijski dio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Analitički dio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Žena kao glavni član korelacije u poslovicama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Žena u socijalnom okruženju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Problem prevođenja poslovica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4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836713"/>
            <a:ext cx="7315200" cy="115212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Poslovice o ženi iz korpusa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564904"/>
            <a:ext cx="7315200" cy="216024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Korpusna građa od 153 poslovice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Korelacije: </a:t>
            </a:r>
            <a:r>
              <a:rPr lang="hr-HR" i="1" dirty="0" smtClean="0"/>
              <a:t>žena</a:t>
            </a:r>
            <a:r>
              <a:rPr lang="hr-HR" dirty="0" smtClean="0"/>
              <a:t> – </a:t>
            </a:r>
            <a:r>
              <a:rPr lang="hr-HR" i="1" dirty="0" smtClean="0"/>
              <a:t>muškara</a:t>
            </a:r>
            <a:r>
              <a:rPr lang="hr-HR" dirty="0" smtClean="0"/>
              <a:t>c, </a:t>
            </a:r>
            <a:r>
              <a:rPr lang="hr-HR" i="1" dirty="0" smtClean="0"/>
              <a:t>djevojka</a:t>
            </a:r>
            <a:r>
              <a:rPr lang="hr-HR" dirty="0" smtClean="0"/>
              <a:t> – </a:t>
            </a:r>
            <a:r>
              <a:rPr lang="hr-HR" i="1" dirty="0" smtClean="0"/>
              <a:t>baka</a:t>
            </a:r>
            <a:r>
              <a:rPr lang="hr-HR" dirty="0" smtClean="0"/>
              <a:t>,      </a:t>
            </a:r>
            <a:r>
              <a:rPr lang="hr-HR" i="1" dirty="0" smtClean="0"/>
              <a:t>djevojka</a:t>
            </a:r>
            <a:r>
              <a:rPr lang="hr-HR" dirty="0" smtClean="0"/>
              <a:t> – </a:t>
            </a:r>
            <a:r>
              <a:rPr lang="hr-HR" i="1" dirty="0" smtClean="0"/>
              <a:t>dečko</a:t>
            </a:r>
            <a:r>
              <a:rPr lang="hr-HR" dirty="0" smtClean="0"/>
              <a:t>, </a:t>
            </a:r>
            <a:r>
              <a:rPr lang="hr-HR" i="1" dirty="0" smtClean="0"/>
              <a:t>baka</a:t>
            </a:r>
            <a:r>
              <a:rPr lang="hr-HR" dirty="0" smtClean="0"/>
              <a:t> – </a:t>
            </a:r>
            <a:r>
              <a:rPr lang="hr-HR" i="1" dirty="0" smtClean="0"/>
              <a:t>djed</a:t>
            </a:r>
            <a:r>
              <a:rPr lang="hr-HR" dirty="0" smtClean="0"/>
              <a:t>, </a:t>
            </a:r>
            <a:r>
              <a:rPr lang="hr-HR" i="1" dirty="0" smtClean="0"/>
              <a:t>majka</a:t>
            </a:r>
            <a:r>
              <a:rPr lang="hr-HR" dirty="0" smtClean="0"/>
              <a:t> – </a:t>
            </a:r>
            <a:r>
              <a:rPr lang="hr-HR" i="1" dirty="0" smtClean="0"/>
              <a:t>kćer</a:t>
            </a:r>
            <a:r>
              <a:rPr lang="hr-HR" dirty="0" smtClean="0"/>
              <a:t>, </a:t>
            </a:r>
            <a:r>
              <a:rPr lang="hr-HR" i="1" dirty="0" smtClean="0"/>
              <a:t>korelacija</a:t>
            </a:r>
            <a:r>
              <a:rPr lang="hr-HR" dirty="0" smtClean="0"/>
              <a:t> </a:t>
            </a:r>
            <a:r>
              <a:rPr lang="hr-HR" i="1" dirty="0" smtClean="0"/>
              <a:t>sa životinjama</a:t>
            </a:r>
          </a:p>
        </p:txBody>
      </p:sp>
    </p:spTree>
    <p:extLst>
      <p:ext uri="{BB962C8B-B14F-4D97-AF65-F5344CB8AC3E}">
        <p14:creationId xmlns:p14="http://schemas.microsoft.com/office/powerpoint/2010/main" val="2045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620689"/>
            <a:ext cx="7315200" cy="792087"/>
          </a:xfrm>
        </p:spPr>
        <p:txBody>
          <a:bodyPr>
            <a:normAutofit/>
          </a:bodyPr>
          <a:lstStyle/>
          <a:p>
            <a:r>
              <a:rPr lang="hr-HR" sz="2400" dirty="0" smtClean="0"/>
              <a:t>Žena u hrvatskim poslovicama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315200" cy="4466338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Pozitivna kategorija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Dobra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Vrijedna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Vjerna</a:t>
            </a:r>
          </a:p>
          <a:p>
            <a:endParaRPr lang="hr-HR" dirty="0"/>
          </a:p>
          <a:p>
            <a:r>
              <a:rPr lang="hr-HR" dirty="0" smtClean="0"/>
              <a:t>Negativna kategorija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Nevjerna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Uvredljiva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Opasna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Osvetljiva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Svadljiva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Lukava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Glupa</a:t>
            </a:r>
          </a:p>
          <a:p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10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620689"/>
            <a:ext cx="7315200" cy="1008111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Podjela hrvatskih poslovica o ženi iz korpusa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420888"/>
            <a:ext cx="7315200" cy="360040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Bartul </a:t>
            </a:r>
            <a:r>
              <a:rPr lang="hr-HR" dirty="0" err="1" smtClean="0"/>
              <a:t>Matijaca</a:t>
            </a:r>
            <a:r>
              <a:rPr lang="hr-HR" dirty="0"/>
              <a:t>:</a:t>
            </a:r>
            <a:r>
              <a:rPr lang="hr-HR" dirty="0" smtClean="0"/>
              <a:t> 32% pozitivna konotacija, 68%     negativna konotacija žene u poslovicama.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Vicko Juraj </a:t>
            </a:r>
            <a:r>
              <a:rPr lang="hr-HR" dirty="0" err="1" smtClean="0"/>
              <a:t>Skarpa</a:t>
            </a:r>
            <a:r>
              <a:rPr lang="hr-HR" dirty="0" smtClean="0"/>
              <a:t>: 17% pozitivni stav u poslovicama, 83% negativni stav.</a:t>
            </a:r>
          </a:p>
          <a:p>
            <a:endParaRPr lang="hr-HR" dirty="0" smtClean="0"/>
          </a:p>
          <a:p>
            <a:endParaRPr lang="hr-HR" dirty="0"/>
          </a:p>
          <a:p>
            <a:r>
              <a:rPr lang="hr-HR" dirty="0" err="1" smtClean="0"/>
              <a:t>Večenaj</a:t>
            </a:r>
            <a:r>
              <a:rPr lang="hr-HR" dirty="0" smtClean="0"/>
              <a:t>-</a:t>
            </a:r>
            <a:r>
              <a:rPr lang="hr-HR" dirty="0" err="1" smtClean="0"/>
              <a:t>Tišlarov</a:t>
            </a:r>
            <a:r>
              <a:rPr lang="hr-HR" dirty="0" smtClean="0"/>
              <a:t> Ivan: 46% pozitivnog udjela u poslovicama, 54% negativnog udjela.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0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476673"/>
            <a:ext cx="7315200" cy="57606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Zastupljenost žene u poslovicama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412776"/>
            <a:ext cx="7315200" cy="4898386"/>
          </a:xfrm>
        </p:spPr>
        <p:txBody>
          <a:bodyPr/>
          <a:lstStyle/>
          <a:p>
            <a:r>
              <a:rPr lang="hr-HR" dirty="0" smtClean="0"/>
              <a:t>Bartul </a:t>
            </a:r>
            <a:r>
              <a:rPr lang="hr-HR" dirty="0" err="1" smtClean="0"/>
              <a:t>Matijaca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36% baka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30% djevojka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28% odrasla žena</a:t>
            </a:r>
          </a:p>
          <a:p>
            <a:endParaRPr lang="hr-HR" dirty="0" smtClean="0"/>
          </a:p>
          <a:p>
            <a:r>
              <a:rPr lang="hr-HR" dirty="0" smtClean="0"/>
              <a:t>Vicko Juraj </a:t>
            </a:r>
            <a:r>
              <a:rPr lang="hr-HR" dirty="0" err="1" smtClean="0"/>
              <a:t>Skarpa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78% odrasla žena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9% baka i mama</a:t>
            </a:r>
          </a:p>
          <a:p>
            <a:endParaRPr lang="hr-HR" dirty="0"/>
          </a:p>
          <a:p>
            <a:r>
              <a:rPr lang="hr-HR" dirty="0" smtClean="0"/>
              <a:t>Ivan </a:t>
            </a:r>
            <a:r>
              <a:rPr lang="hr-HR" dirty="0" err="1" smtClean="0"/>
              <a:t>Večenaj</a:t>
            </a:r>
            <a:r>
              <a:rPr lang="hr-HR" dirty="0" smtClean="0"/>
              <a:t>-</a:t>
            </a:r>
            <a:r>
              <a:rPr lang="hr-HR" dirty="0" err="1" smtClean="0"/>
              <a:t>Tišlarov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70% odrasla žena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24% djevojka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63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332657"/>
            <a:ext cx="7315200" cy="57606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Položaj žene prema socijalnom statusu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268760"/>
            <a:ext cx="7315200" cy="5042402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Bartul </a:t>
            </a:r>
            <a:r>
              <a:rPr lang="hr-HR" dirty="0" err="1" smtClean="0"/>
              <a:t>Matijaca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40% udata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25% neudata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13% udovica</a:t>
            </a:r>
          </a:p>
          <a:p>
            <a:endParaRPr lang="hr-HR" dirty="0"/>
          </a:p>
          <a:p>
            <a:r>
              <a:rPr lang="hr-HR" dirty="0" smtClean="0"/>
              <a:t>Vicko Juraj </a:t>
            </a:r>
            <a:r>
              <a:rPr lang="hr-HR" dirty="0" err="1" smtClean="0"/>
              <a:t>Skarpa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61% udata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26% neudata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13% udovica</a:t>
            </a:r>
          </a:p>
          <a:p>
            <a:endParaRPr lang="hr-HR" dirty="0"/>
          </a:p>
          <a:p>
            <a:r>
              <a:rPr lang="hr-HR" dirty="0" smtClean="0"/>
              <a:t>Ivan </a:t>
            </a:r>
            <a:r>
              <a:rPr lang="hr-HR" dirty="0" err="1" smtClean="0"/>
              <a:t>Večenaj</a:t>
            </a:r>
            <a:r>
              <a:rPr lang="hr-HR" dirty="0" smtClean="0"/>
              <a:t>-</a:t>
            </a:r>
            <a:r>
              <a:rPr lang="hr-HR" dirty="0" err="1" smtClean="0"/>
              <a:t>Tišlarov</a:t>
            </a: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57% udata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32% neudata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388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620689"/>
            <a:ext cx="7315200" cy="1008111"/>
          </a:xfrm>
        </p:spPr>
        <p:txBody>
          <a:bodyPr>
            <a:normAutofit/>
          </a:bodyPr>
          <a:lstStyle/>
          <a:p>
            <a:r>
              <a:rPr lang="hr-HR" sz="2400" dirty="0" smtClean="0"/>
              <a:t>Žena kao glavni član korelacije u poslovicama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492896"/>
            <a:ext cx="7315200" cy="381826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i="1" dirty="0" smtClean="0"/>
              <a:t>Žena </a:t>
            </a:r>
            <a:r>
              <a:rPr lang="hr-HR" dirty="0" smtClean="0"/>
              <a:t>– </a:t>
            </a:r>
            <a:r>
              <a:rPr lang="hr-HR" i="1" dirty="0" smtClean="0"/>
              <a:t>muškarac </a:t>
            </a:r>
            <a:r>
              <a:rPr lang="hr-HR" dirty="0" smtClean="0"/>
              <a:t>(7 primjera)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i="1" dirty="0" smtClean="0"/>
              <a:t>Baka </a:t>
            </a:r>
            <a:r>
              <a:rPr lang="hr-HR" dirty="0" smtClean="0"/>
              <a:t>–</a:t>
            </a:r>
            <a:r>
              <a:rPr lang="hr-HR" i="1" dirty="0" smtClean="0"/>
              <a:t> djed </a:t>
            </a:r>
            <a:r>
              <a:rPr lang="hr-HR" dirty="0" smtClean="0"/>
              <a:t>(7 primjera)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i="1" dirty="0" smtClean="0"/>
              <a:t>Korelacija sa životinjama </a:t>
            </a:r>
            <a:r>
              <a:rPr lang="hr-HR" dirty="0" smtClean="0"/>
              <a:t>(7 primjera)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4658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315200" cy="64807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Žena u socijalnom okruženju</a:t>
            </a:r>
            <a:endParaRPr lang="hr-HR" sz="2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2132856"/>
            <a:ext cx="7315200" cy="417830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err="1" smtClean="0"/>
              <a:t>Naricateljica</a:t>
            </a:r>
            <a:r>
              <a:rPr lang="hr-HR" dirty="0" smtClean="0"/>
              <a:t> zdravlja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Primalja (babica)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Rastavljena žena – Udovica – Napuštena žena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Slobodna majka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Romkinja (</a:t>
            </a:r>
            <a:r>
              <a:rPr lang="hr-HR" dirty="0" err="1" smtClean="0"/>
              <a:t>ciganka</a:t>
            </a:r>
            <a:r>
              <a:rPr lang="hr-HR" dirty="0" smtClean="0"/>
              <a:t>) – Vračara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Časna sestra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 smtClean="0"/>
              <a:t>Svećenikova žena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90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ve">
  <a:themeElements>
    <a:clrScheme name="Perspek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53</TotalTime>
  <Words>316</Words>
  <Application>Microsoft Office PowerPoint</Application>
  <PresentationFormat>Bildschirmpräsentation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Perspektive</vt:lpstr>
      <vt:lpstr>Socijalni položaj žene u hrvatskim poslovicama</vt:lpstr>
      <vt:lpstr>Struktura diplomskog rada</vt:lpstr>
      <vt:lpstr>Poslovice o ženi iz korpusa</vt:lpstr>
      <vt:lpstr>Žena u hrvatskim poslovicama</vt:lpstr>
      <vt:lpstr>Podjela hrvatskih poslovica o ženi iz korpusa</vt:lpstr>
      <vt:lpstr>Zastupljenost žene u poslovicama</vt:lpstr>
      <vt:lpstr>Položaj žene prema socijalnom statusu</vt:lpstr>
      <vt:lpstr>Žena kao glavni član korelacije u poslovicama</vt:lpstr>
      <vt:lpstr>Žena u socijalnom okruženju</vt:lpstr>
      <vt:lpstr>Prevođenje poslovica</vt:lpstr>
      <vt:lpstr>Hvala na pažnji!  Danke für die Aufmerksamkeit!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Socijalni položaj žene u hrvatskim poslovicama</dc:title>
  <dc:creator>Ivana Krklec</dc:creator>
  <cp:lastModifiedBy>Ivana Krklec</cp:lastModifiedBy>
  <cp:revision>7</cp:revision>
  <dcterms:created xsi:type="dcterms:W3CDTF">2013-10-11T16:22:32Z</dcterms:created>
  <dcterms:modified xsi:type="dcterms:W3CDTF">2013-10-11T17:16:44Z</dcterms:modified>
</cp:coreProperties>
</file>